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embeddedFontLs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jNwvzMgifBV3Q+KuOMj9Sh/2p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/>
          </a:p>
        </p:txBody>
      </p:sp>
      <p:sp>
        <p:nvSpPr>
          <p:cNvPr id="241" name="Google Shape;24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81" name="Google Shape;3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34" name="Google Shape;4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9" name="Google Shape;2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8" name="Google Shape;21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9" name="Google Shape;2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8"/>
          <p:cNvPicPr preferRelativeResize="0"/>
          <p:nvPr/>
        </p:nvPicPr>
        <p:blipFill rotWithShape="1">
          <a:blip r:embed="rId2">
            <a:alphaModFix/>
          </a:blip>
          <a:srcRect b="4510"/>
          <a:stretch/>
        </p:blipFill>
        <p:spPr>
          <a:xfrm>
            <a:off x="0" y="0"/>
            <a:ext cx="12192000" cy="689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8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ubTitle" idx="1"/>
          </p:nvPr>
        </p:nvSpPr>
        <p:spPr>
          <a:xfrm>
            <a:off x="5781964" y="4479491"/>
            <a:ext cx="61329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1"/>
          <p:cNvPicPr preferRelativeResize="0"/>
          <p:nvPr/>
        </p:nvPicPr>
        <p:blipFill rotWithShape="1">
          <a:blip r:embed="rId2">
            <a:alphaModFix/>
          </a:blip>
          <a:srcRect t="5804"/>
          <a:stretch/>
        </p:blipFill>
        <p:spPr>
          <a:xfrm>
            <a:off x="0" y="9236"/>
            <a:ext cx="12268200" cy="684876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838200" y="294787"/>
            <a:ext cx="1051560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1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838200" y="1254369"/>
            <a:ext cx="10515600" cy="492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00">
                <a:latin typeface="Arial Hebrew"/>
                <a:ea typeface="Arial Hebrew"/>
                <a:cs typeface="Arial Hebrew"/>
                <a:sym typeface="Arial Hebrew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1"/>
          <p:cNvPicPr preferRelativeResize="0"/>
          <p:nvPr/>
        </p:nvPicPr>
        <p:blipFill rotWithShape="1">
          <a:blip r:embed="rId2">
            <a:alphaModFix/>
          </a:blip>
          <a:srcRect b="4509"/>
          <a:stretch/>
        </p:blipFill>
        <p:spPr>
          <a:xfrm>
            <a:off x="0" y="0"/>
            <a:ext cx="12192000" cy="689956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1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1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subTitle" idx="1"/>
          </p:nvPr>
        </p:nvSpPr>
        <p:spPr>
          <a:xfrm>
            <a:off x="5781964" y="4479491"/>
            <a:ext cx="61329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 t="5804"/>
          <a:stretch/>
        </p:blipFill>
        <p:spPr>
          <a:xfrm>
            <a:off x="0" y="0"/>
            <a:ext cx="12268200" cy="684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/>
              <a:t>Research Overview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838200" y="474906"/>
            <a:ext cx="1103376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/>
              <a:t>Complex climate data provides a rich challenge for Machine Learning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93143" y="6363100"/>
            <a:ext cx="50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 l="20272" r="20493"/>
          <a:stretch/>
        </p:blipFill>
        <p:spPr>
          <a:xfrm>
            <a:off x="1124857" y="2129140"/>
            <a:ext cx="2833721" cy="26868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/>
          <p:nvPr/>
        </p:nvSpPr>
        <p:spPr>
          <a:xfrm>
            <a:off x="4441371" y="3207657"/>
            <a:ext cx="3875315" cy="5297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4383315" y="2838325"/>
            <a:ext cx="403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Structured, linked, dynamic datasets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8527143" y="2736502"/>
            <a:ext cx="2540000" cy="138499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 in Machine Learning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LEAP research is organized on a spectrum of data availability and process knowledge</a:t>
            </a:r>
            <a:endParaRPr/>
          </a:p>
        </p:txBody>
      </p:sp>
      <p:sp>
        <p:nvSpPr>
          <p:cNvPr id="254" name="Google Shape;254;p11"/>
          <p:cNvSpPr txBox="1"/>
          <p:nvPr/>
        </p:nvSpPr>
        <p:spPr>
          <a:xfrm>
            <a:off x="93142" y="6363100"/>
            <a:ext cx="51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For Data Rich, real or simulated data exist, but compute load disallows direct ESM application</a:t>
            </a:r>
            <a:endParaRPr/>
          </a:p>
        </p:txBody>
      </p:sp>
      <p:pic>
        <p:nvPicPr>
          <p:cNvPr id="262" name="Google Shape;2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6769" y="5673443"/>
            <a:ext cx="14478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/>
          <p:nvPr/>
        </p:nvSpPr>
        <p:spPr>
          <a:xfrm>
            <a:off x="4917704" y="2575557"/>
            <a:ext cx="6940334" cy="32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93145" y="6363100"/>
            <a:ext cx="46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/>
          <p:nvPr/>
        </p:nvSpPr>
        <p:spPr>
          <a:xfrm>
            <a:off x="3581400" y="2057400"/>
            <a:ext cx="5349240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For Data Rich, real or simulated data exist, but compute load disallows direct ESM application</a:t>
            </a:r>
            <a:endParaRPr/>
          </a:p>
        </p:txBody>
      </p:sp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 txBox="1"/>
          <p:nvPr/>
        </p:nvSpPr>
        <p:spPr>
          <a:xfrm>
            <a:off x="4917704" y="2575557"/>
            <a:ext cx="6940334" cy="32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3581400" y="2057400"/>
            <a:ext cx="5349240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6409365" y="2124136"/>
            <a:ext cx="4664174" cy="369332"/>
          </a:xfrm>
          <a:prstGeom prst="rect">
            <a:avLst/>
          </a:prstGeom>
          <a:solidFill>
            <a:srgbClr val="C8C5D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Moist Convection</a:t>
            </a:r>
            <a:endParaRPr/>
          </a:p>
        </p:txBody>
      </p:sp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76769" y="5673443"/>
            <a:ext cx="14478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13"/>
          <p:cNvGrpSpPr/>
          <p:nvPr/>
        </p:nvGrpSpPr>
        <p:grpSpPr>
          <a:xfrm>
            <a:off x="6400140" y="2493468"/>
            <a:ext cx="4673399" cy="2888624"/>
            <a:chOff x="5061462" y="1030091"/>
            <a:chExt cx="6720283" cy="4087623"/>
          </a:xfrm>
        </p:grpSpPr>
        <p:pic>
          <p:nvPicPr>
            <p:cNvPr id="280" name="Google Shape;280;p13" descr="Amazing Cloud Photos Taken by Astronauts from the IS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61462" y="1030091"/>
              <a:ext cx="6720283" cy="408762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1" name="Google Shape;281;p13"/>
            <p:cNvGrpSpPr/>
            <p:nvPr/>
          </p:nvGrpSpPr>
          <p:grpSpPr>
            <a:xfrm>
              <a:off x="6101451" y="2541373"/>
              <a:ext cx="4333146" cy="1589240"/>
              <a:chOff x="6332452" y="2512498"/>
              <a:chExt cx="4333146" cy="1589240"/>
            </a:xfrm>
          </p:grpSpPr>
          <p:cxnSp>
            <p:nvCxnSpPr>
              <p:cNvPr id="282" name="Google Shape;282;p13"/>
              <p:cNvCxnSpPr/>
              <p:nvPr/>
            </p:nvCxnSpPr>
            <p:spPr>
              <a:xfrm rot="10800000" flipH="1">
                <a:off x="6352769" y="2515874"/>
                <a:ext cx="1539243" cy="64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3" name="Google Shape;283;p13"/>
              <p:cNvCxnSpPr/>
              <p:nvPr/>
            </p:nvCxnSpPr>
            <p:spPr>
              <a:xfrm rot="10800000" flipH="1">
                <a:off x="6347225" y="3161591"/>
                <a:ext cx="2780086" cy="851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" name="Google Shape;284;p13"/>
              <p:cNvCxnSpPr/>
              <p:nvPr/>
            </p:nvCxnSpPr>
            <p:spPr>
              <a:xfrm rot="10800000" flipH="1">
                <a:off x="6332452" y="4093226"/>
                <a:ext cx="2780086" cy="851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13"/>
              <p:cNvCxnSpPr/>
              <p:nvPr/>
            </p:nvCxnSpPr>
            <p:spPr>
              <a:xfrm flipH="1">
                <a:off x="6343469" y="3165885"/>
                <a:ext cx="3756" cy="93281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6" name="Google Shape;286;p13"/>
              <p:cNvCxnSpPr/>
              <p:nvPr/>
            </p:nvCxnSpPr>
            <p:spPr>
              <a:xfrm rot="10800000" flipH="1">
                <a:off x="9112538" y="2523985"/>
                <a:ext cx="1539243" cy="64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7" name="Google Shape;287;p13"/>
              <p:cNvCxnSpPr/>
              <p:nvPr/>
            </p:nvCxnSpPr>
            <p:spPr>
              <a:xfrm rot="10800000" flipH="1">
                <a:off x="7885512" y="2512498"/>
                <a:ext cx="2780086" cy="851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13"/>
              <p:cNvCxnSpPr/>
              <p:nvPr/>
            </p:nvCxnSpPr>
            <p:spPr>
              <a:xfrm rot="10800000" flipH="1">
                <a:off x="9103903" y="3455060"/>
                <a:ext cx="1539243" cy="641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9" name="Google Shape;289;p13"/>
              <p:cNvCxnSpPr/>
              <p:nvPr/>
            </p:nvCxnSpPr>
            <p:spPr>
              <a:xfrm flipH="1">
                <a:off x="9118371" y="3165885"/>
                <a:ext cx="8940" cy="93033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13"/>
              <p:cNvCxnSpPr/>
              <p:nvPr/>
            </p:nvCxnSpPr>
            <p:spPr>
              <a:xfrm flipH="1">
                <a:off x="10649986" y="2515145"/>
                <a:ext cx="4352" cy="94887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91" name="Google Shape;291;p13"/>
            <p:cNvSpPr txBox="1"/>
            <p:nvPr/>
          </p:nvSpPr>
          <p:spPr>
            <a:xfrm>
              <a:off x="7400576" y="2075771"/>
              <a:ext cx="4356760" cy="585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C343D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ESM Grid ~100km </a:t>
              </a:r>
              <a:endParaRPr sz="1400" b="0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For Moderate Data, data science can reveal causal links and increase generalizability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4917704" y="2575557"/>
            <a:ext cx="6940334" cy="32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4"/>
          <p:cNvSpPr/>
          <p:nvPr/>
        </p:nvSpPr>
        <p:spPr>
          <a:xfrm>
            <a:off x="6096000" y="2057400"/>
            <a:ext cx="2834640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/>
          <p:nvPr/>
        </p:nvSpPr>
        <p:spPr>
          <a:xfrm>
            <a:off x="1058714" y="2065020"/>
            <a:ext cx="2522686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76769" y="5673443"/>
            <a:ext cx="14478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For Moderate Data, data science can reveal causal links and increase generalizability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4917704" y="2575557"/>
            <a:ext cx="6940334" cy="32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5"/>
          <p:cNvSpPr/>
          <p:nvPr/>
        </p:nvSpPr>
        <p:spPr>
          <a:xfrm>
            <a:off x="6096000" y="2057400"/>
            <a:ext cx="2834640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058714" y="2065020"/>
            <a:ext cx="2522686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76769" y="5673443"/>
            <a:ext cx="14478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5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6392391" y="2118360"/>
            <a:ext cx="5128316" cy="369332"/>
          </a:xfrm>
          <a:prstGeom prst="rect">
            <a:avLst/>
          </a:prstGeom>
          <a:solidFill>
            <a:srgbClr val="5786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Ocean Biological Pump</a:t>
            </a:r>
            <a:endParaRPr/>
          </a:p>
        </p:txBody>
      </p:sp>
      <p:pic>
        <p:nvPicPr>
          <p:cNvPr id="317" name="Google Shape;31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b="20929"/>
          <a:stretch/>
        </p:blipFill>
        <p:spPr>
          <a:xfrm>
            <a:off x="6395697" y="2487693"/>
            <a:ext cx="5128316" cy="228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For Data Poor, process knowledge will support parameterizations and uncertainty assessment</a:t>
            </a:r>
            <a:endParaRPr/>
          </a:p>
        </p:txBody>
      </p:sp>
      <p:sp>
        <p:nvSpPr>
          <p:cNvPr id="324" name="Google Shape;324;p16"/>
          <p:cNvSpPr/>
          <p:nvPr/>
        </p:nvSpPr>
        <p:spPr>
          <a:xfrm>
            <a:off x="1747817" y="2294028"/>
            <a:ext cx="3004491" cy="208647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6"/>
          <p:cNvSpPr txBox="1"/>
          <p:nvPr/>
        </p:nvSpPr>
        <p:spPr>
          <a:xfrm>
            <a:off x="4917704" y="2575557"/>
            <a:ext cx="6940334" cy="32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866395" y="2057400"/>
            <a:ext cx="5290406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10822973" y="5097290"/>
            <a:ext cx="7010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endParaRPr/>
          </a:p>
        </p:txBody>
      </p:sp>
      <p:pic>
        <p:nvPicPr>
          <p:cNvPr id="329" name="Google Shape;3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76769" y="5673443"/>
            <a:ext cx="14478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For Data Poor, process knowledge will support parameterizations and uncertainty assessment</a:t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1747817" y="2294028"/>
            <a:ext cx="3004491" cy="208647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7"/>
          <p:cNvSpPr txBox="1"/>
          <p:nvPr/>
        </p:nvSpPr>
        <p:spPr>
          <a:xfrm>
            <a:off x="4917704" y="2575557"/>
            <a:ext cx="6940334" cy="32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866395" y="2057400"/>
            <a:ext cx="5290406" cy="3616043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 txBox="1"/>
          <p:nvPr/>
        </p:nvSpPr>
        <p:spPr>
          <a:xfrm>
            <a:off x="866396" y="2214384"/>
            <a:ext cx="512831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Air-sea carbon flux</a:t>
            </a:r>
            <a:endParaRPr/>
          </a:p>
        </p:txBody>
      </p:sp>
      <p:pic>
        <p:nvPicPr>
          <p:cNvPr id="342" name="Google Shape;342;p17"/>
          <p:cNvPicPr preferRelativeResize="0"/>
          <p:nvPr/>
        </p:nvPicPr>
        <p:blipFill rotWithShape="1">
          <a:blip r:embed="rId4">
            <a:alphaModFix/>
          </a:blip>
          <a:srcRect l="4041" b="4374"/>
          <a:stretch/>
        </p:blipFill>
        <p:spPr>
          <a:xfrm>
            <a:off x="866395" y="2562358"/>
            <a:ext cx="5128315" cy="314157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7"/>
          <p:cNvSpPr txBox="1"/>
          <p:nvPr/>
        </p:nvSpPr>
        <p:spPr>
          <a:xfrm>
            <a:off x="10822973" y="5097290"/>
            <a:ext cx="7010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endParaRPr/>
          </a:p>
        </p:txBody>
      </p:sp>
      <p:pic>
        <p:nvPicPr>
          <p:cNvPr id="344" name="Google Shape;34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776769" y="5673443"/>
            <a:ext cx="144780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7"/>
          <p:cNvSpPr txBox="1"/>
          <p:nvPr/>
        </p:nvSpPr>
        <p:spPr>
          <a:xfrm>
            <a:off x="93144" y="6363100"/>
            <a:ext cx="46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4252332" y="5235789"/>
            <a:ext cx="13455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pCO</a:t>
            </a:r>
            <a:r>
              <a:rPr lang="en-US" sz="1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June 2016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LEAP research is organized on a spectrum of data availability and process knowledge</a:t>
            </a:r>
            <a:endParaRPr/>
          </a:p>
        </p:txBody>
      </p:sp>
      <p:sp>
        <p:nvSpPr>
          <p:cNvPr id="352" name="Google Shape;352;p18"/>
          <p:cNvSpPr txBox="1"/>
          <p:nvPr/>
        </p:nvSpPr>
        <p:spPr>
          <a:xfrm>
            <a:off x="93143" y="6363100"/>
            <a:ext cx="51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79" y="1475908"/>
            <a:ext cx="8376607" cy="51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"/>
          <p:cNvSpPr txBox="1">
            <a:spLocks noGrp="1"/>
          </p:cNvSpPr>
          <p:nvPr>
            <p:ph type="title"/>
          </p:nvPr>
        </p:nvSpPr>
        <p:spPr>
          <a:xfrm>
            <a:off x="556098" y="279502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200"/>
              <a:buFont typeface="Verdana"/>
              <a:buNone/>
            </a:pPr>
            <a:r>
              <a:rPr lang="en-US" sz="3200" b="1"/>
              <a:t>LEAP research is organized on a spectrum of data availability and process knowledge</a:t>
            </a:r>
            <a:endParaRPr sz="3200"/>
          </a:p>
        </p:txBody>
      </p:sp>
      <p:pic>
        <p:nvPicPr>
          <p:cNvPr id="360" name="Google Shape;3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881" y="1454081"/>
            <a:ext cx="7948430" cy="50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9"/>
          <p:cNvSpPr txBox="1"/>
          <p:nvPr/>
        </p:nvSpPr>
        <p:spPr>
          <a:xfrm>
            <a:off x="93145" y="6363100"/>
            <a:ext cx="46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4336473" y="717367"/>
            <a:ext cx="7403635" cy="486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100"/>
              <a:buNone/>
            </a:pPr>
            <a:r>
              <a:rPr lang="en-US" sz="2100" b="1">
                <a:solidFill>
                  <a:srgbClr val="0C343D"/>
                </a:solidFill>
              </a:rPr>
              <a:t>Professional Experience and Education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Professor of Earth + Environmental Sciences, Columbia</a:t>
            </a:r>
            <a:endParaRPr/>
          </a:p>
          <a:p>
            <a:pPr marL="1143000" lvl="2" indent="-215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Previously Professor of Atmospheric + Oceanic Sciences, Wisconsin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PhD, Climate Physics + Chemistry, MIT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C343D"/>
              </a:buClr>
              <a:buSzPts val="2100"/>
              <a:buNone/>
            </a:pPr>
            <a:r>
              <a:rPr lang="en-US" sz="2100" b="1">
                <a:solidFill>
                  <a:srgbClr val="0C343D"/>
                </a:solidFill>
              </a:rPr>
              <a:t>Expertise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Ocean carbon cycle, feedbacks with climate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Ocean + climate modeling</a:t>
            </a:r>
            <a:endParaRPr sz="180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Data science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rgbClr val="0C343D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C343D"/>
              </a:buClr>
              <a:buSzPts val="2100"/>
              <a:buNone/>
            </a:pPr>
            <a:r>
              <a:rPr lang="en-US" sz="2100" b="1">
                <a:solidFill>
                  <a:srgbClr val="0C343D"/>
                </a:solidFill>
              </a:rPr>
              <a:t>Synergistic Activities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 Oceanography Society, Councilor, 2020-present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JASON Advisory Group, 2015-present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Diversity Committee chair, EES department, 2019-present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Co-chair for undergrad education, Wisconsin AOS, 2010-15</a:t>
            </a:r>
            <a:endParaRPr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56" name="Google Shape;156;p2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 l="13943" t="2002" r="16531" b="11703"/>
          <a:stretch/>
        </p:blipFill>
        <p:spPr>
          <a:xfrm>
            <a:off x="672859" y="1035169"/>
            <a:ext cx="3407435" cy="4229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0"/>
          <p:cNvPicPr preferRelativeResize="0"/>
          <p:nvPr/>
        </p:nvPicPr>
        <p:blipFill rotWithShape="1">
          <a:blip r:embed="rId3">
            <a:alphaModFix/>
          </a:blip>
          <a:srcRect l="2132" t="1194" r="1298" b="3485"/>
          <a:stretch/>
        </p:blipFill>
        <p:spPr>
          <a:xfrm>
            <a:off x="2105042" y="1490398"/>
            <a:ext cx="7090913" cy="401157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600"/>
              <a:buFont typeface="Verdana"/>
              <a:buNone/>
            </a:pPr>
            <a:r>
              <a:rPr lang="en-US" sz="3600" b="1"/>
              <a:t>Creating a community in </a:t>
            </a:r>
            <a:r>
              <a:rPr lang="en-US" sz="3600" b="1" i="1"/>
              <a:t>climate data science</a:t>
            </a:r>
            <a:r>
              <a:rPr lang="en-US" sz="3600" b="1"/>
              <a:t> is essential</a:t>
            </a:r>
            <a:endParaRPr sz="3600"/>
          </a:p>
        </p:txBody>
      </p:sp>
      <p:sp>
        <p:nvSpPr>
          <p:cNvPr id="368" name="Google Shape;368;p20"/>
          <p:cNvSpPr/>
          <p:nvPr/>
        </p:nvSpPr>
        <p:spPr>
          <a:xfrm>
            <a:off x="1731078" y="2282510"/>
            <a:ext cx="3734382" cy="252681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0"/>
          <p:cNvSpPr txBox="1"/>
          <p:nvPr/>
        </p:nvSpPr>
        <p:spPr>
          <a:xfrm>
            <a:off x="93146" y="6363100"/>
            <a:ext cx="43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1"/>
          <p:cNvPicPr preferRelativeResize="0"/>
          <p:nvPr/>
        </p:nvPicPr>
        <p:blipFill rotWithShape="1">
          <a:blip r:embed="rId3">
            <a:alphaModFix/>
          </a:blip>
          <a:srcRect l="2132" t="1194" r="1298" b="3485"/>
          <a:stretch/>
        </p:blipFill>
        <p:spPr>
          <a:xfrm>
            <a:off x="750893" y="1914053"/>
            <a:ext cx="5545784" cy="313744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600"/>
              <a:buFont typeface="Verdana"/>
              <a:buNone/>
            </a:pPr>
            <a:r>
              <a:rPr lang="en-US" sz="3600" b="1"/>
              <a:t>Creating a community in </a:t>
            </a:r>
            <a:r>
              <a:rPr lang="en-US" sz="3600" b="1" i="1"/>
              <a:t>climate data science</a:t>
            </a:r>
            <a:r>
              <a:rPr lang="en-US" sz="3600" b="1"/>
              <a:t> is essential</a:t>
            </a:r>
            <a:endParaRPr sz="3600"/>
          </a:p>
        </p:txBody>
      </p:sp>
      <p:sp>
        <p:nvSpPr>
          <p:cNvPr id="376" name="Google Shape;376;p21"/>
          <p:cNvSpPr/>
          <p:nvPr/>
        </p:nvSpPr>
        <p:spPr>
          <a:xfrm>
            <a:off x="534509" y="2494666"/>
            <a:ext cx="2899726" cy="197621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6599789" y="1914053"/>
            <a:ext cx="485527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programs from K-12 to postdoctoral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Working Groups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Meetings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Comprehensive commitment to diversity, equity and inclusion (DEI)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93139" y="6363100"/>
            <a:ext cx="6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"/>
          <p:cNvSpPr txBox="1">
            <a:spLocks noGrp="1"/>
          </p:cNvSpPr>
          <p:nvPr>
            <p:ph type="title"/>
          </p:nvPr>
        </p:nvSpPr>
        <p:spPr>
          <a:xfrm>
            <a:off x="441400" y="194050"/>
            <a:ext cx="115908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240" b="1"/>
              <a:t>Research will be structured to progress from proof of concept to ESM implementation</a:t>
            </a:r>
            <a:endParaRPr sz="3240" b="1"/>
          </a:p>
        </p:txBody>
      </p:sp>
      <p:sp>
        <p:nvSpPr>
          <p:cNvPr id="384" name="Google Shape;38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22"/>
          <p:cNvPicPr preferRelativeResize="0"/>
          <p:nvPr/>
        </p:nvPicPr>
        <p:blipFill rotWithShape="1">
          <a:blip r:embed="rId3">
            <a:alphaModFix/>
          </a:blip>
          <a:srcRect t="16087" r="1660" b="11347"/>
          <a:stretch/>
        </p:blipFill>
        <p:spPr>
          <a:xfrm>
            <a:off x="1118021" y="1567975"/>
            <a:ext cx="9955958" cy="435811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2"/>
          <p:cNvSpPr/>
          <p:nvPr/>
        </p:nvSpPr>
        <p:spPr>
          <a:xfrm>
            <a:off x="5011300" y="1849000"/>
            <a:ext cx="2094673" cy="30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2"/>
          <p:cNvSpPr/>
          <p:nvPr/>
        </p:nvSpPr>
        <p:spPr>
          <a:xfrm>
            <a:off x="9233501" y="1567975"/>
            <a:ext cx="2798700" cy="3373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2"/>
          <p:cNvSpPr/>
          <p:nvPr/>
        </p:nvSpPr>
        <p:spPr>
          <a:xfrm>
            <a:off x="7105973" y="1849000"/>
            <a:ext cx="2094673" cy="30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2"/>
          <p:cNvSpPr txBox="1"/>
          <p:nvPr/>
        </p:nvSpPr>
        <p:spPr>
          <a:xfrm>
            <a:off x="93142" y="6363100"/>
            <a:ext cx="55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"/>
          <p:cNvSpPr txBox="1">
            <a:spLocks noGrp="1"/>
          </p:cNvSpPr>
          <p:nvPr>
            <p:ph type="title"/>
          </p:nvPr>
        </p:nvSpPr>
        <p:spPr>
          <a:xfrm>
            <a:off x="504093" y="322457"/>
            <a:ext cx="1051560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/>
              <a:t>Potential research bottleneck: Coupling</a:t>
            </a:r>
            <a:endParaRPr/>
          </a:p>
        </p:txBody>
      </p:sp>
      <p:grpSp>
        <p:nvGrpSpPr>
          <p:cNvPr id="395" name="Google Shape;395;p23"/>
          <p:cNvGrpSpPr/>
          <p:nvPr/>
        </p:nvGrpSpPr>
        <p:grpSpPr>
          <a:xfrm>
            <a:off x="2660580" y="1074250"/>
            <a:ext cx="6933000" cy="5655415"/>
            <a:chOff x="3733925" y="1173525"/>
            <a:chExt cx="6933000" cy="5655415"/>
          </a:xfrm>
        </p:grpSpPr>
        <p:pic>
          <p:nvPicPr>
            <p:cNvPr id="396" name="Google Shape;396;p23"/>
            <p:cNvPicPr preferRelativeResize="0"/>
            <p:nvPr/>
          </p:nvPicPr>
          <p:blipFill rotWithShape="1">
            <a:blip r:embed="rId3">
              <a:alphaModFix/>
            </a:blip>
            <a:srcRect b="26192"/>
            <a:stretch/>
          </p:blipFill>
          <p:spPr>
            <a:xfrm>
              <a:off x="4907150" y="1173525"/>
              <a:ext cx="5759775" cy="403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23" descr="FAQ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3925" y="3750698"/>
              <a:ext cx="3959228" cy="30782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8" name="Google Shape;39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861" y="3651424"/>
            <a:ext cx="4237947" cy="304071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9" name="Google Shape;399;p23"/>
          <p:cNvSpPr txBox="1"/>
          <p:nvPr/>
        </p:nvSpPr>
        <p:spPr>
          <a:xfrm>
            <a:off x="93140" y="6363100"/>
            <a:ext cx="59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" name="Google Shape;400;p23"/>
          <p:cNvGrpSpPr/>
          <p:nvPr/>
        </p:nvGrpSpPr>
        <p:grpSpPr>
          <a:xfrm>
            <a:off x="2301973" y="3473233"/>
            <a:ext cx="4317835" cy="3263134"/>
            <a:chOff x="668425" y="1082850"/>
            <a:chExt cx="5149680" cy="4117476"/>
          </a:xfrm>
        </p:grpSpPr>
        <p:pic>
          <p:nvPicPr>
            <p:cNvPr id="401" name="Google Shape;401;p23"/>
            <p:cNvPicPr preferRelativeResize="0"/>
            <p:nvPr/>
          </p:nvPicPr>
          <p:blipFill rotWithShape="1">
            <a:blip r:embed="rId6">
              <a:alphaModFix/>
            </a:blip>
            <a:srcRect l="5590" t="18582" r="52280" b="24169"/>
            <a:stretch/>
          </p:blipFill>
          <p:spPr>
            <a:xfrm>
              <a:off x="681803" y="1273986"/>
              <a:ext cx="5136302" cy="3926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23"/>
            <p:cNvSpPr/>
            <p:nvPr/>
          </p:nvSpPr>
          <p:spPr>
            <a:xfrm>
              <a:off x="668425" y="1082850"/>
              <a:ext cx="869100" cy="10695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23"/>
          <p:cNvSpPr/>
          <p:nvPr/>
        </p:nvSpPr>
        <p:spPr>
          <a:xfrm>
            <a:off x="2313191" y="3624710"/>
            <a:ext cx="4306618" cy="311165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>
            <a:spLocks noGrp="1"/>
          </p:cNvSpPr>
          <p:nvPr>
            <p:ph type="title"/>
          </p:nvPr>
        </p:nvSpPr>
        <p:spPr>
          <a:xfrm>
            <a:off x="496016" y="462635"/>
            <a:ext cx="11444072" cy="90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Data-driven parameterizations and metrics catalyze ESM development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9" name="Google Shape;409;p24"/>
          <p:cNvPicPr preferRelativeResize="0"/>
          <p:nvPr/>
        </p:nvPicPr>
        <p:blipFill rotWithShape="1">
          <a:blip r:embed="rId3">
            <a:alphaModFix/>
          </a:blip>
          <a:srcRect t="8292" b="3640"/>
          <a:stretch/>
        </p:blipFill>
        <p:spPr>
          <a:xfrm>
            <a:off x="237785" y="3002093"/>
            <a:ext cx="3549155" cy="198541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4"/>
          <p:cNvSpPr txBox="1"/>
          <p:nvPr/>
        </p:nvSpPr>
        <p:spPr>
          <a:xfrm>
            <a:off x="0" y="2573587"/>
            <a:ext cx="422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Data-driven parameterizations</a:t>
            </a:r>
            <a:endParaRPr/>
          </a:p>
        </p:txBody>
      </p:sp>
      <p:sp>
        <p:nvSpPr>
          <p:cNvPr id="411" name="Google Shape;411;p24"/>
          <p:cNvSpPr txBox="1"/>
          <p:nvPr/>
        </p:nvSpPr>
        <p:spPr>
          <a:xfrm>
            <a:off x="7129389" y="2573587"/>
            <a:ext cx="422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Metrics: Datasets and approaches</a:t>
            </a:r>
            <a:endParaRPr/>
          </a:p>
        </p:txBody>
      </p:sp>
      <p:pic>
        <p:nvPicPr>
          <p:cNvPr id="412" name="Google Shape;41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9871" y="2104520"/>
            <a:ext cx="1318834" cy="130746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4"/>
          <p:cNvSpPr txBox="1"/>
          <p:nvPr/>
        </p:nvSpPr>
        <p:spPr>
          <a:xfrm>
            <a:off x="3554738" y="1802647"/>
            <a:ext cx="422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System Model</a:t>
            </a:r>
            <a:endParaRPr/>
          </a:p>
        </p:txBody>
      </p:sp>
      <p:sp>
        <p:nvSpPr>
          <p:cNvPr id="414" name="Google Shape;414;p24"/>
          <p:cNvSpPr/>
          <p:nvPr/>
        </p:nvSpPr>
        <p:spPr>
          <a:xfrm rot="-7626611">
            <a:off x="4256444" y="2819366"/>
            <a:ext cx="496286" cy="1424316"/>
          </a:xfrm>
          <a:prstGeom prst="downArrow">
            <a:avLst>
              <a:gd name="adj1" fmla="val 50000"/>
              <a:gd name="adj2" fmla="val 53271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/>
          <p:nvPr/>
        </p:nvSpPr>
        <p:spPr>
          <a:xfrm rot="-2985330">
            <a:off x="6673809" y="2707501"/>
            <a:ext cx="496286" cy="1424316"/>
          </a:xfrm>
          <a:prstGeom prst="downArrow">
            <a:avLst>
              <a:gd name="adj1" fmla="val 50000"/>
              <a:gd name="adj2" fmla="val 53271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4"/>
          <p:cNvSpPr/>
          <p:nvPr/>
        </p:nvSpPr>
        <p:spPr>
          <a:xfrm rot="5400000">
            <a:off x="5421145" y="4044186"/>
            <a:ext cx="496286" cy="1424316"/>
          </a:xfrm>
          <a:prstGeom prst="downArrow">
            <a:avLst>
              <a:gd name="adj1" fmla="val 50000"/>
              <a:gd name="adj2" fmla="val 53271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3671075" y="4987504"/>
            <a:ext cx="42291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refinements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Revised research priorities </a:t>
            </a:r>
            <a:endParaRPr/>
          </a:p>
        </p:txBody>
      </p:sp>
      <p:sp>
        <p:nvSpPr>
          <p:cNvPr id="418" name="Google Shape;418;p24"/>
          <p:cNvSpPr txBox="1"/>
          <p:nvPr/>
        </p:nvSpPr>
        <p:spPr>
          <a:xfrm>
            <a:off x="93143" y="6363100"/>
            <a:ext cx="52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5187" y="3002093"/>
            <a:ext cx="2137504" cy="297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5"/>
          <p:cNvGrpSpPr/>
          <p:nvPr/>
        </p:nvGrpSpPr>
        <p:grpSpPr>
          <a:xfrm>
            <a:off x="185675" y="871185"/>
            <a:ext cx="9455780" cy="4070411"/>
            <a:chOff x="185675" y="765678"/>
            <a:chExt cx="9455780" cy="4070411"/>
          </a:xfrm>
        </p:grpSpPr>
        <p:pic>
          <p:nvPicPr>
            <p:cNvPr id="425" name="Google Shape;425;p25"/>
            <p:cNvPicPr preferRelativeResize="0"/>
            <p:nvPr/>
          </p:nvPicPr>
          <p:blipFill rotWithShape="1">
            <a:blip r:embed="rId3">
              <a:alphaModFix/>
            </a:blip>
            <a:srcRect l="2132" t="1194" r="1298" b="3485"/>
            <a:stretch/>
          </p:blipFill>
          <p:spPr>
            <a:xfrm>
              <a:off x="2550542" y="765678"/>
              <a:ext cx="7090913" cy="40115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6" name="Google Shape;426;p25"/>
            <p:cNvCxnSpPr/>
            <p:nvPr/>
          </p:nvCxnSpPr>
          <p:spPr>
            <a:xfrm rot="10800000" flipH="1">
              <a:off x="267626" y="2025502"/>
              <a:ext cx="2337351" cy="66607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27" name="Google Shape;427;p25"/>
            <p:cNvPicPr preferRelativeResize="0"/>
            <p:nvPr/>
          </p:nvPicPr>
          <p:blipFill rotWithShape="1">
            <a:blip r:embed="rId4">
              <a:alphaModFix/>
            </a:blip>
            <a:srcRect l="1" t="2407" r="1879" b="2749"/>
            <a:stretch/>
          </p:blipFill>
          <p:spPr>
            <a:xfrm>
              <a:off x="185675" y="2691572"/>
              <a:ext cx="3662957" cy="21445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8" name="Google Shape;428;p25"/>
            <p:cNvCxnSpPr/>
            <p:nvPr/>
          </p:nvCxnSpPr>
          <p:spPr>
            <a:xfrm rot="10800000" flipH="1">
              <a:off x="3848632" y="3694814"/>
              <a:ext cx="1611187" cy="111185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797222" y="5291335"/>
            <a:ext cx="10515601" cy="126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LEAP forward in the </a:t>
            </a:r>
            <a:r>
              <a:rPr lang="en-US" sz="2400" b="1" i="1">
                <a:solidFill>
                  <a:srgbClr val="0C343D"/>
                </a:solidFill>
              </a:rPr>
              <a:t>reliability</a:t>
            </a:r>
            <a:r>
              <a:rPr lang="en-US" sz="2400" i="1"/>
              <a:t>, utility, and reach of climate projections through </a:t>
            </a:r>
            <a:r>
              <a:rPr lang="en-US" sz="2400" b="1" i="1">
                <a:solidFill>
                  <a:srgbClr val="0C343D"/>
                </a:solidFill>
              </a:rPr>
              <a:t>synergistic innovations </a:t>
            </a:r>
            <a:r>
              <a:rPr lang="en-US" sz="2400" i="1"/>
              <a:t>in data science and climate science.</a:t>
            </a:r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title"/>
          </p:nvPr>
        </p:nvSpPr>
        <p:spPr>
          <a:xfrm>
            <a:off x="267626" y="149568"/>
            <a:ext cx="117386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600"/>
              <a:buFont typeface="Verdana"/>
              <a:buNone/>
            </a:pPr>
            <a:r>
              <a:rPr lang="en-US" sz="3600" b="1"/>
              <a:t>Structured research in climate data science is key to our vision</a:t>
            </a:r>
            <a:endParaRPr/>
          </a:p>
        </p:txBody>
      </p:sp>
      <p:sp>
        <p:nvSpPr>
          <p:cNvPr id="431" name="Google Shape;431;p25"/>
          <p:cNvSpPr txBox="1"/>
          <p:nvPr/>
        </p:nvSpPr>
        <p:spPr>
          <a:xfrm>
            <a:off x="93140" y="6363100"/>
            <a:ext cx="59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400"/>
              <a:t>Questions and Feedback?</a:t>
            </a:r>
            <a:endParaRPr sz="4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"/>
          <p:cNvPicPr preferRelativeResize="0"/>
          <p:nvPr/>
        </p:nvPicPr>
        <p:blipFill rotWithShape="1">
          <a:blip r:embed="rId3">
            <a:alphaModFix/>
          </a:blip>
          <a:srcRect l="2132" t="1194" r="1298" b="3485"/>
          <a:stretch/>
        </p:blipFill>
        <p:spPr>
          <a:xfrm>
            <a:off x="2550543" y="1152539"/>
            <a:ext cx="7090913" cy="401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797222" y="5291335"/>
            <a:ext cx="10515601" cy="126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LEAP forward in the </a:t>
            </a:r>
            <a:r>
              <a:rPr lang="en-US" sz="2400" b="1" i="1">
                <a:solidFill>
                  <a:srgbClr val="0C343D"/>
                </a:solidFill>
              </a:rPr>
              <a:t>reliability</a:t>
            </a:r>
            <a:r>
              <a:rPr lang="en-US" sz="2400" i="1"/>
              <a:t>, utility, and reach of climate projections through </a:t>
            </a:r>
            <a:r>
              <a:rPr lang="en-US" sz="2400" b="1" i="1">
                <a:solidFill>
                  <a:srgbClr val="0C343D"/>
                </a:solidFill>
              </a:rPr>
              <a:t>synergistic innovations </a:t>
            </a:r>
            <a:r>
              <a:rPr lang="en-US" sz="2400" i="1"/>
              <a:t>in data science and climate science.</a:t>
            </a:r>
            <a:endParaRPr/>
          </a:p>
        </p:txBody>
      </p:sp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267626" y="149568"/>
            <a:ext cx="117386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3600"/>
              <a:buFont typeface="Verdana"/>
              <a:buNone/>
            </a:pPr>
            <a:r>
              <a:rPr lang="en-US" sz="3600" b="1"/>
              <a:t>Structured research in climate data science is key to our vision</a:t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2083777" y="1782331"/>
            <a:ext cx="3833446" cy="2751992"/>
          </a:xfrm>
          <a:prstGeom prst="ellipse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548640" y="578008"/>
            <a:ext cx="1110996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2800" b="0">
                <a:latin typeface="Verdana"/>
                <a:ea typeface="Verdana"/>
                <a:cs typeface="Verdana"/>
                <a:sym typeface="Verdana"/>
              </a:rPr>
              <a:t>LEAP research objective #1:</a:t>
            </a:r>
            <a:r>
              <a:rPr lang="en-US" sz="3600" b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600" b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Next-generation parametrizations built on data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2" name="Google Shape;172;p4"/>
          <p:cNvPicPr preferRelativeResize="0"/>
          <p:nvPr/>
        </p:nvPicPr>
        <p:blipFill rotWithShape="1">
          <a:blip r:embed="rId3">
            <a:alphaModFix/>
          </a:blip>
          <a:srcRect t="8292" b="3640"/>
          <a:stretch/>
        </p:blipFill>
        <p:spPr>
          <a:xfrm>
            <a:off x="1763751" y="1517646"/>
            <a:ext cx="7738389" cy="43726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394846" y="418465"/>
            <a:ext cx="11023800" cy="90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2800" b="0">
                <a:latin typeface="Verdana"/>
                <a:ea typeface="Verdana"/>
                <a:cs typeface="Verdana"/>
                <a:sym typeface="Verdana"/>
              </a:rPr>
              <a:t>LEAP research objective #2:</a:t>
            </a:r>
            <a:br>
              <a:rPr lang="en-US" sz="2800" b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Metrics: enhanced datasets and improved approaches to systematically evaluate ESMs against data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l="20272" r="20493"/>
          <a:stretch/>
        </p:blipFill>
        <p:spPr>
          <a:xfrm>
            <a:off x="1351070" y="1664800"/>
            <a:ext cx="4334538" cy="4109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/>
          <p:nvPr/>
        </p:nvSpPr>
        <p:spPr>
          <a:xfrm>
            <a:off x="5737628" y="3512877"/>
            <a:ext cx="783771" cy="41365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1351070" y="5466836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NASA</a:t>
            </a:r>
            <a:endParaRPr/>
          </a:p>
        </p:txBody>
      </p:sp>
      <p:grpSp>
        <p:nvGrpSpPr>
          <p:cNvPr id="183" name="Google Shape;183;p5"/>
          <p:cNvGrpSpPr/>
          <p:nvPr/>
        </p:nvGrpSpPr>
        <p:grpSpPr>
          <a:xfrm>
            <a:off x="6521399" y="1538992"/>
            <a:ext cx="3104423" cy="4334866"/>
            <a:chOff x="6521399" y="1538992"/>
            <a:chExt cx="3104423" cy="4334866"/>
          </a:xfrm>
        </p:grpSpPr>
        <p:pic>
          <p:nvPicPr>
            <p:cNvPr id="184" name="Google Shape;18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5982" y="2123767"/>
              <a:ext cx="2685300" cy="3735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6521399" y="1538992"/>
              <a:ext cx="310442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Model skill assessment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CESM’s land module </a:t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583884" y="1538992"/>
              <a:ext cx="2823586" cy="43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7" name="Google Shape;187;p5"/>
            <p:cNvCxnSpPr/>
            <p:nvPr/>
          </p:nvCxnSpPr>
          <p:spPr>
            <a:xfrm>
              <a:off x="6583884" y="2123767"/>
              <a:ext cx="282358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8" name="Google Shape;188;p5"/>
          <p:cNvSpPr txBox="1"/>
          <p:nvPr/>
        </p:nvSpPr>
        <p:spPr>
          <a:xfrm>
            <a:off x="9546956" y="5597738"/>
            <a:ext cx="222400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*CLM = Community Land Model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8446576" y="2139155"/>
            <a:ext cx="4649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496016" y="462635"/>
            <a:ext cx="11444072" cy="90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>
                <a:latin typeface="Verdana"/>
                <a:ea typeface="Verdana"/>
                <a:cs typeface="Verdana"/>
                <a:sym typeface="Verdana"/>
              </a:rPr>
              <a:t>Data-driven parameterizations and metrics catalyze ESM development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t="8292" b="3640"/>
          <a:stretch/>
        </p:blipFill>
        <p:spPr>
          <a:xfrm>
            <a:off x="237785" y="3002093"/>
            <a:ext cx="3549155" cy="198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"/>
          <p:cNvSpPr txBox="1"/>
          <p:nvPr/>
        </p:nvSpPr>
        <p:spPr>
          <a:xfrm>
            <a:off x="0" y="2573587"/>
            <a:ext cx="422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Data-driven parameterizations</a:t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>
            <a:off x="7129389" y="2573587"/>
            <a:ext cx="422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Metrics: Datasets and approaches</a:t>
            </a:r>
            <a:endParaRPr/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9871" y="2104520"/>
            <a:ext cx="1318834" cy="130746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 txBox="1"/>
          <p:nvPr/>
        </p:nvSpPr>
        <p:spPr>
          <a:xfrm>
            <a:off x="3554738" y="1802647"/>
            <a:ext cx="4229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System Model</a:t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 rot="-7626611">
            <a:off x="4256444" y="2819366"/>
            <a:ext cx="496286" cy="1424316"/>
          </a:xfrm>
          <a:prstGeom prst="downArrow">
            <a:avLst>
              <a:gd name="adj1" fmla="val 50000"/>
              <a:gd name="adj2" fmla="val 53271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 rot="-2985330">
            <a:off x="6673809" y="2707501"/>
            <a:ext cx="496286" cy="1424316"/>
          </a:xfrm>
          <a:prstGeom prst="downArrow">
            <a:avLst>
              <a:gd name="adj1" fmla="val 50000"/>
              <a:gd name="adj2" fmla="val 53271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 rot="5400000">
            <a:off x="5421145" y="4044186"/>
            <a:ext cx="496286" cy="1424316"/>
          </a:xfrm>
          <a:prstGeom prst="downArrow">
            <a:avLst>
              <a:gd name="adj1" fmla="val 50000"/>
              <a:gd name="adj2" fmla="val 53271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3671075" y="4987504"/>
            <a:ext cx="42291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refinements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Revised research priorities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5187" y="3002093"/>
            <a:ext cx="2137504" cy="297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838200" y="474906"/>
            <a:ext cx="1103376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/>
              <a:t>ML must be evolved to respect physics and be scientifically interpretable</a:t>
            </a:r>
            <a:endParaRPr/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580" y="2854960"/>
            <a:ext cx="52832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4251960" y="2430780"/>
            <a:ext cx="2636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 learning today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838200" y="474906"/>
            <a:ext cx="1103376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/>
              <a:t>ML must be evolved to respect physics and be scientifically interpretable</a:t>
            </a:r>
            <a:endParaRPr/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580" y="2854960"/>
            <a:ext cx="52832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4831080" y="3131820"/>
            <a:ext cx="1623060" cy="51816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4">
            <a:alphaModFix/>
          </a:blip>
          <a:srcRect l="20272" r="20493"/>
          <a:stretch/>
        </p:blipFill>
        <p:spPr>
          <a:xfrm>
            <a:off x="5120108" y="2949136"/>
            <a:ext cx="899692" cy="85304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/>
          <p:nvPr/>
        </p:nvSpPr>
        <p:spPr>
          <a:xfrm>
            <a:off x="4034524" y="2438540"/>
            <a:ext cx="30708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 learning with LEAP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838200" y="474906"/>
            <a:ext cx="1103376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600"/>
              <a:t>ML must be evolved to respect physics and be scientifically interpretable</a:t>
            </a:r>
            <a:endParaRPr/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580" y="2854960"/>
            <a:ext cx="52832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3160" y="636309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4831080" y="3131820"/>
            <a:ext cx="1623060" cy="51816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20272" r="20493"/>
          <a:stretch/>
        </p:blipFill>
        <p:spPr>
          <a:xfrm>
            <a:off x="5120108" y="2949136"/>
            <a:ext cx="899692" cy="853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4034524" y="2438540"/>
            <a:ext cx="30708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 learning with LEAP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2989580" y="4267200"/>
            <a:ext cx="763451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X lead to Y?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will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change in X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outside current distribution, impact Y?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limits of ML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particular problem?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Widescreen</PresentationFormat>
  <Paragraphs>119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Helvetica Neue</vt:lpstr>
      <vt:lpstr>Verdana</vt:lpstr>
      <vt:lpstr>Arial Hebrew</vt:lpstr>
      <vt:lpstr>Calibri</vt:lpstr>
      <vt:lpstr>Office Theme</vt:lpstr>
      <vt:lpstr>1_Office Theme</vt:lpstr>
      <vt:lpstr>Research Overview</vt:lpstr>
      <vt:lpstr>PowerPoint Presentation</vt:lpstr>
      <vt:lpstr>Structured research in climate data science is key to our vision</vt:lpstr>
      <vt:lpstr>LEAP research objective #1: Next-generation parametrizations built on data</vt:lpstr>
      <vt:lpstr>LEAP research objective #2: Metrics: enhanced datasets and improved approaches to systematically evaluate ESMs against data</vt:lpstr>
      <vt:lpstr>Data-driven parameterizations and metrics catalyze ESM development</vt:lpstr>
      <vt:lpstr>ML must be evolved to respect physics and be scientifically interpretable</vt:lpstr>
      <vt:lpstr>ML must be evolved to respect physics and be scientifically interpretable</vt:lpstr>
      <vt:lpstr>ML must be evolved to respect physics and be scientifically interpretable</vt:lpstr>
      <vt:lpstr>Complex climate data provides a rich challenge for Machine Learning</vt:lpstr>
      <vt:lpstr>LEAP research is organized on a spectrum of data availability and process knowledge</vt:lpstr>
      <vt:lpstr>For Data Rich, real or simulated data exist, but compute load disallows direct ESM application</vt:lpstr>
      <vt:lpstr>For Data Rich, real or simulated data exist, but compute load disallows direct ESM application</vt:lpstr>
      <vt:lpstr>For Moderate Data, data science can reveal causal links and increase generalizability</vt:lpstr>
      <vt:lpstr>For Moderate Data, data science can reveal causal links and increase generalizability</vt:lpstr>
      <vt:lpstr>For Data Poor, process knowledge will support parameterizations and uncertainty assessment</vt:lpstr>
      <vt:lpstr>For Data Poor, process knowledge will support parameterizations and uncertainty assessment</vt:lpstr>
      <vt:lpstr>LEAP research is organized on a spectrum of data availability and process knowledge</vt:lpstr>
      <vt:lpstr>LEAP research is organized on a spectrum of data availability and process knowledge</vt:lpstr>
      <vt:lpstr>Creating a community in climate data science is essential</vt:lpstr>
      <vt:lpstr>Creating a community in climate data science is essential</vt:lpstr>
      <vt:lpstr>Research will be structured to progress from proof of concept to ESM implementation</vt:lpstr>
      <vt:lpstr>Potential research bottleneck: Coupling</vt:lpstr>
      <vt:lpstr>Data-driven parameterizations and metrics catalyze ESM development</vt:lpstr>
      <vt:lpstr>Structured research in climate data science is key to our vision</vt:lpstr>
      <vt:lpstr>Questions and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2020-09-17T23:09:21Z</dcterms:created>
  <dcterms:modified xsi:type="dcterms:W3CDTF">2020-09-17T23:10:28Z</dcterms:modified>
</cp:coreProperties>
</file>